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"/>
  </p:notesMasterIdLst>
  <p:sldIdLst>
    <p:sldId id="256" r:id="rId2"/>
    <p:sldId id="260" r:id="rId3"/>
    <p:sldId id="257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57"/>
            <p14:sldId id="25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Pack by Diakov" initials="RbD" lastIdx="2" clrIdx="0">
    <p:extLst>
      <p:ext uri="{19B8F6BF-5375-455C-9EA6-DF929625EA0E}">
        <p15:presenceInfo xmlns:p15="http://schemas.microsoft.com/office/powerpoint/2012/main" xmlns="" userId="RePack by Diako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286" autoAdjust="0"/>
  </p:normalViewPr>
  <p:slideViewPr>
    <p:cSldViewPr>
      <p:cViewPr>
        <p:scale>
          <a:sx n="61" d="100"/>
          <a:sy n="61" d="100"/>
        </p:scale>
        <p:origin x="-2052" y="3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4FC861-85A1-4B2D-A512-10EB28138A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96789D-56ED-4848-AA64-7A4ABA35B3F1}">
      <dgm:prSet/>
      <dgm:spPr/>
      <dgm:t>
        <a:bodyPr/>
        <a:lstStyle/>
        <a:p>
          <a:pPr rtl="0"/>
          <a:r>
            <a:rPr lang="ru-RU" smtClean="0"/>
            <a:t>3</a:t>
          </a:r>
          <a:endParaRPr lang="ru-RU"/>
        </a:p>
      </dgm:t>
    </dgm:pt>
    <dgm:pt modelId="{80752419-F173-4789-9CE3-FED301730A44}" type="parTrans" cxnId="{BE6712E4-DEB4-4BBA-90CE-D8018524E364}">
      <dgm:prSet/>
      <dgm:spPr/>
      <dgm:t>
        <a:bodyPr/>
        <a:lstStyle/>
        <a:p>
          <a:endParaRPr lang="ru-RU"/>
        </a:p>
      </dgm:t>
    </dgm:pt>
    <dgm:pt modelId="{00556892-A204-402B-8ADC-75C3D85C2329}" type="sibTrans" cxnId="{BE6712E4-DEB4-4BBA-90CE-D8018524E364}">
      <dgm:prSet/>
      <dgm:spPr/>
      <dgm:t>
        <a:bodyPr/>
        <a:lstStyle/>
        <a:p>
          <a:endParaRPr lang="ru-RU"/>
        </a:p>
      </dgm:t>
    </dgm:pt>
    <dgm:pt modelId="{44430C8F-D411-4495-9D5A-86992A5E8810}" type="pres">
      <dgm:prSet presAssocID="{944FC861-85A1-4B2D-A512-10EB28138A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1FBDC0-0280-4003-AA04-3B2E66A23CDD}" type="pres">
      <dgm:prSet presAssocID="{2196789D-56ED-4848-AA64-7A4ABA35B3F1}" presName="node" presStyleLbl="node1" presStyleIdx="0" presStyleCnt="1" custScaleY="142433" custRadScaleRad="108622" custRadScaleInc="2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712E4-DEB4-4BBA-90CE-D8018524E364}" srcId="{944FC861-85A1-4B2D-A512-10EB28138A4B}" destId="{2196789D-56ED-4848-AA64-7A4ABA35B3F1}" srcOrd="0" destOrd="0" parTransId="{80752419-F173-4789-9CE3-FED301730A44}" sibTransId="{00556892-A204-402B-8ADC-75C3D85C2329}"/>
    <dgm:cxn modelId="{B74ECAA6-C9CB-4D9B-A2ED-756D68810FCB}" type="presOf" srcId="{2196789D-56ED-4848-AA64-7A4ABA35B3F1}" destId="{0C1FBDC0-0280-4003-AA04-3B2E66A23CDD}" srcOrd="0" destOrd="0" presId="urn:microsoft.com/office/officeart/2005/8/layout/cycle2"/>
    <dgm:cxn modelId="{DE4E156E-C708-4F72-8B18-1331E8E3F014}" type="presOf" srcId="{944FC861-85A1-4B2D-A512-10EB28138A4B}" destId="{44430C8F-D411-4495-9D5A-86992A5E8810}" srcOrd="0" destOrd="0" presId="urn:microsoft.com/office/officeart/2005/8/layout/cycle2"/>
    <dgm:cxn modelId="{4F0D1659-7624-4FAE-B287-ED47552F1B06}" type="presParOf" srcId="{44430C8F-D411-4495-9D5A-86992A5E8810}" destId="{0C1FBDC0-0280-4003-AA04-3B2E66A23C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FBDC0-0280-4003-AA04-3B2E66A23CDD}">
      <dsp:nvSpPr>
        <dsp:cNvPr id="0" name=""/>
        <dsp:cNvSpPr/>
      </dsp:nvSpPr>
      <dsp:spPr>
        <a:xfrm>
          <a:off x="0" y="0"/>
          <a:ext cx="324128" cy="461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3</a:t>
          </a:r>
          <a:endParaRPr lang="ru-RU" sz="1900" kern="1200"/>
        </a:p>
      </dsp:txBody>
      <dsp:txXfrm>
        <a:off x="47467" y="67609"/>
        <a:ext cx="229194" cy="32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6.png"/><Relationship Id="rId5" Type="http://schemas.openxmlformats.org/officeDocument/2006/relationships/diagramData" Target="../diagrams/data1.xml"/><Relationship Id="rId10" Type="http://schemas.openxmlformats.org/officeDocument/2006/relationships/image" Target="../media/image15.jpeg"/><Relationship Id="rId4" Type="http://schemas.openxmlformats.org/officeDocument/2006/relationships/image" Target="../media/image14.png"/><Relationship Id="rId9" Type="http://schemas.microsoft.com/office/2007/relationships/diagramDrawing" Target="../diagrams/drawing1.xml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264" y="2291085"/>
            <a:ext cx="931970" cy="96003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147" y="985791"/>
            <a:ext cx="2137046" cy="20040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89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86445" y="1963743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6632" y="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434560" y="4499992"/>
            <a:ext cx="302433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1533" y="11396"/>
            <a:ext cx="142646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</a:t>
            </a:r>
          </a:p>
          <a:p>
            <a:pPr algn="ctr"/>
            <a:r>
              <a:rPr lang="ru-RU" sz="1100" dirty="0"/>
              <a:t>э</a:t>
            </a:r>
            <a:r>
              <a:rPr lang="ru-RU" sz="1100" dirty="0" smtClean="0"/>
              <a:t>лектронное</a:t>
            </a:r>
          </a:p>
          <a:p>
            <a:pPr algn="ctr"/>
            <a:r>
              <a:rPr lang="ru-RU" sz="1100" dirty="0" smtClean="0"/>
              <a:t>издание     </a:t>
            </a:r>
          </a:p>
          <a:p>
            <a:pPr algn="ctr"/>
            <a:r>
              <a:rPr lang="ru-RU" sz="1100" dirty="0" smtClean="0"/>
              <a:t>Октябрь 2020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9138" y="8731309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804420" y="1543944"/>
            <a:ext cx="2141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</p:txBody>
      </p:sp>
      <p:sp>
        <p:nvSpPr>
          <p:cNvPr id="17" name="AutoShape 7" descr="https://www.cnohim.com/upload/iblock/478/25_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980728" y="6681134"/>
            <a:ext cx="35606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44845" y="494214"/>
            <a:ext cx="40324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solidFill>
                  <a:srgbClr val="000000"/>
                </a:solidFill>
                <a:latin typeface="Helvetica Neue"/>
              </a:rPr>
              <a:t>В октябре, в октябре частый дождик на дворе.</a:t>
            </a:r>
            <a:endParaRPr lang="ru-RU" sz="1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876" y="586326"/>
            <a:ext cx="752819" cy="83780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936636" y="1441780"/>
            <a:ext cx="39213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FFC000"/>
                </a:solidFill>
              </a:rPr>
              <a:t>Знаменательные даты октября</a:t>
            </a:r>
          </a:p>
          <a:p>
            <a:pPr algn="just"/>
            <a:r>
              <a:rPr lang="ru-RU" sz="1200" b="1" dirty="0" smtClean="0"/>
              <a:t>1</a:t>
            </a:r>
            <a:r>
              <a:rPr lang="ru-RU" sz="1200" dirty="0"/>
              <a:t> – </a:t>
            </a:r>
            <a:r>
              <a:rPr lang="ru-RU" sz="1200" b="1" dirty="0"/>
              <a:t>Международный день пожилых людей</a:t>
            </a:r>
            <a:r>
              <a:rPr lang="ru-RU" sz="1200" dirty="0"/>
              <a:t> </a:t>
            </a:r>
            <a:r>
              <a:rPr lang="ru-RU" sz="1200" dirty="0" smtClean="0"/>
              <a:t>(</a:t>
            </a:r>
            <a:r>
              <a:rPr lang="ru-RU" sz="1200" dirty="0"/>
              <a:t> Отмечается по решению Генеральной Ассамблеи ООН от 14.12.1990г.</a:t>
            </a:r>
          </a:p>
          <a:p>
            <a:pPr algn="just"/>
            <a:r>
              <a:rPr lang="ru-RU" sz="1200" dirty="0"/>
              <a:t>В России установлен постановлением Президиума Верховного Совета РСФСР от 01.06.1992г</a:t>
            </a:r>
            <a:r>
              <a:rPr lang="ru-RU" sz="1200" dirty="0" smtClean="0"/>
              <a:t>.</a:t>
            </a:r>
          </a:p>
          <a:p>
            <a:r>
              <a:rPr lang="ru-RU" b="1" dirty="0" smtClean="0"/>
              <a:t> </a:t>
            </a:r>
            <a:endParaRPr lang="ru-RU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804420" y="2759187"/>
            <a:ext cx="6155521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>
                <a:solidFill>
                  <a:prstClr val="black"/>
                </a:solidFill>
              </a:rPr>
              <a:t>1</a:t>
            </a:r>
            <a:r>
              <a:rPr lang="ru-RU" sz="1200" dirty="0">
                <a:solidFill>
                  <a:prstClr val="black"/>
                </a:solidFill>
              </a:rPr>
              <a:t> – </a:t>
            </a:r>
            <a:r>
              <a:rPr lang="ru-RU" sz="1200" b="1" dirty="0">
                <a:solidFill>
                  <a:prstClr val="black"/>
                </a:solidFill>
              </a:rPr>
              <a:t>Международный день музыки </a:t>
            </a:r>
            <a:r>
              <a:rPr lang="ru-RU" sz="1200" dirty="0">
                <a:solidFill>
                  <a:prstClr val="black"/>
                </a:solidFill>
              </a:rPr>
              <a:t>.</a:t>
            </a:r>
          </a:p>
          <a:p>
            <a:pPr lvl="0"/>
            <a:r>
              <a:rPr lang="ru-RU" sz="1200" dirty="0">
                <a:solidFill>
                  <a:prstClr val="black"/>
                </a:solidFill>
              </a:rPr>
              <a:t>Учрежден в 1973г. на 15-й Генеральной ассамблее Международного музыкального совета (IMC) при ЮНЕСКО в Лозанне (Швейцария). Отмечается с 1975г.</a:t>
            </a:r>
          </a:p>
          <a:p>
            <a:pPr lvl="0"/>
            <a:r>
              <a:rPr lang="ru-RU" sz="1200" dirty="0">
                <a:solidFill>
                  <a:prstClr val="black"/>
                </a:solidFill>
              </a:rPr>
              <a:t>Один из инициаторов учреждения Международного дня музыки – советский композитор Дмитрий Шостакович.</a:t>
            </a:r>
          </a:p>
          <a:p>
            <a:r>
              <a:rPr lang="ru-RU" sz="1200" b="1" dirty="0">
                <a:solidFill>
                  <a:srgbClr val="343A40"/>
                </a:solidFill>
                <a:latin typeface="-apple-system"/>
              </a:rPr>
              <a:t>3-4 – Международные дни наблюдения птиц</a:t>
            </a:r>
            <a:r>
              <a:rPr lang="ru-RU" sz="1200" dirty="0">
                <a:solidFill>
                  <a:srgbClr val="343A40"/>
                </a:solidFill>
                <a:latin typeface="-apple-system"/>
              </a:rPr>
              <a:t>.</a:t>
            </a:r>
          </a:p>
          <a:p>
            <a:r>
              <a:rPr lang="ru-RU" sz="1200" dirty="0">
                <a:solidFill>
                  <a:srgbClr val="343A40"/>
                </a:solidFill>
                <a:latin typeface="-apple-system"/>
              </a:rPr>
              <a:t>В первые субботу и воскресенье месяца всеми желающими проводятся наблюдения за пернатыми в естественных для них условиях. Экологическая акция позиционируется как новый вид отдыха. Впервые прошла в 1993г. по инициативе Международной ассоциации по охране птиц.</a:t>
            </a:r>
          </a:p>
          <a:p>
            <a:r>
              <a:rPr lang="ru-RU" sz="1200" b="1" dirty="0">
                <a:solidFill>
                  <a:srgbClr val="343A40"/>
                </a:solidFill>
                <a:latin typeface="-apple-system"/>
              </a:rPr>
              <a:t>5 </a:t>
            </a:r>
            <a:r>
              <a:rPr lang="ru-RU" sz="1200" dirty="0">
                <a:solidFill>
                  <a:srgbClr val="343A40"/>
                </a:solidFill>
                <a:latin typeface="-apple-system"/>
              </a:rPr>
              <a:t>– </a:t>
            </a:r>
            <a:r>
              <a:rPr lang="ru-RU" sz="1200" b="1" dirty="0">
                <a:solidFill>
                  <a:srgbClr val="343A40"/>
                </a:solidFill>
                <a:latin typeface="-apple-system"/>
              </a:rPr>
              <a:t>Всемирный день </a:t>
            </a:r>
            <a:r>
              <a:rPr lang="ru-RU" sz="1200" b="1" dirty="0" smtClean="0">
                <a:solidFill>
                  <a:srgbClr val="343A40"/>
                </a:solidFill>
                <a:latin typeface="-apple-system"/>
              </a:rPr>
              <a:t>учителя.</a:t>
            </a:r>
            <a:endParaRPr lang="ru-RU" sz="1200" dirty="0">
              <a:solidFill>
                <a:srgbClr val="343A40"/>
              </a:solidFill>
              <a:latin typeface="-apple-system"/>
            </a:endParaRPr>
          </a:p>
          <a:p>
            <a:r>
              <a:rPr lang="ru-RU" sz="1200" dirty="0">
                <a:solidFill>
                  <a:srgbClr val="343A40"/>
                </a:solidFill>
                <a:latin typeface="-apple-system"/>
              </a:rPr>
              <a:t>Профессиональный праздник всех учителей, преподавателей и работников сферы образования. Учрежден ЮНЕСКО в 1994г.</a:t>
            </a:r>
          </a:p>
          <a:p>
            <a:r>
              <a:rPr lang="ru-RU" sz="1200" dirty="0">
                <a:solidFill>
                  <a:srgbClr val="343A40"/>
                </a:solidFill>
                <a:latin typeface="-apple-system"/>
              </a:rPr>
              <a:t>05.10.1966г. в Париже состоялась Специальная межправительственная конференция о статусе учителей, на которой представителями ЮНЕСКО и Международной организации труда был подписан документ «Рекомендации, касающиеся статуса учителей»;</a:t>
            </a:r>
          </a:p>
          <a:p>
            <a:r>
              <a:rPr lang="ru-RU" sz="1200" b="1" dirty="0">
                <a:solidFill>
                  <a:srgbClr val="343A40"/>
                </a:solidFill>
                <a:latin typeface="-apple-system"/>
              </a:rPr>
              <a:t>4 – День Организации Объединенных </a:t>
            </a:r>
            <a:r>
              <a:rPr lang="ru-RU" sz="1200" b="1" dirty="0" smtClean="0">
                <a:solidFill>
                  <a:srgbClr val="343A40"/>
                </a:solidFill>
                <a:latin typeface="-apple-system"/>
              </a:rPr>
              <a:t>Наций</a:t>
            </a:r>
            <a:r>
              <a:rPr lang="ru-RU" sz="1200" dirty="0" smtClean="0">
                <a:solidFill>
                  <a:srgbClr val="343A40"/>
                </a:solidFill>
                <a:latin typeface="-apple-system"/>
              </a:rPr>
              <a:t>.</a:t>
            </a:r>
            <a:endParaRPr lang="ru-RU" sz="1200" dirty="0">
              <a:solidFill>
                <a:srgbClr val="343A40"/>
              </a:solidFill>
              <a:latin typeface="-apple-system"/>
            </a:endParaRPr>
          </a:p>
          <a:p>
            <a:r>
              <a:rPr lang="ru-RU" sz="1200" dirty="0">
                <a:solidFill>
                  <a:srgbClr val="343A40"/>
                </a:solidFill>
                <a:latin typeface="-apple-system"/>
              </a:rPr>
              <a:t>Провозглашен Генеральной Ассамблеей ООН 31.10.1947г. по годовщине принятия Устава организации.</a:t>
            </a:r>
          </a:p>
          <a:p>
            <a:r>
              <a:rPr lang="ru-RU" sz="1200" dirty="0">
                <a:solidFill>
                  <a:srgbClr val="343A40"/>
                </a:solidFill>
                <a:latin typeface="-apple-system"/>
              </a:rPr>
              <a:t>В этот день начинается ежегодная Неделя разоружения, предусмотренная Заключительным документом специальной сессии Генеральной Ассамблеи ООН 1978г., посвященной разоружению.</a:t>
            </a:r>
          </a:p>
          <a:p>
            <a:r>
              <a:rPr lang="ru-RU" sz="1200" b="1" dirty="0">
                <a:solidFill>
                  <a:srgbClr val="343A40"/>
                </a:solidFill>
                <a:latin typeface="-apple-system"/>
              </a:rPr>
              <a:t>29</a:t>
            </a:r>
            <a:r>
              <a:rPr lang="ru-RU" sz="1200" dirty="0">
                <a:solidFill>
                  <a:srgbClr val="343A40"/>
                </a:solidFill>
                <a:latin typeface="-apple-system"/>
              </a:rPr>
              <a:t> </a:t>
            </a:r>
            <a:r>
              <a:rPr lang="ru-RU" sz="1200" b="1" dirty="0">
                <a:solidFill>
                  <a:srgbClr val="343A40"/>
                </a:solidFill>
                <a:latin typeface="-apple-system"/>
              </a:rPr>
              <a:t>– День рождения комсомола</a:t>
            </a:r>
            <a:r>
              <a:rPr lang="ru-RU" sz="1200" dirty="0">
                <a:solidFill>
                  <a:srgbClr val="343A40"/>
                </a:solidFill>
                <a:latin typeface="-apple-system"/>
              </a:rPr>
              <a:t>.</a:t>
            </a:r>
          </a:p>
          <a:p>
            <a:r>
              <a:rPr lang="ru-RU" sz="1200" dirty="0">
                <a:solidFill>
                  <a:srgbClr val="343A40"/>
                </a:solidFill>
                <a:latin typeface="-apple-system"/>
              </a:rPr>
              <a:t>29.10.1918г. на I Всероссийском съезде союзов рабочей и крестьянской молодежи было принято решение об объединении отдельных молодежных союзов в общероссийскую организацию с единым центром, работающую под руководством Коммунистической партии большевиков – Российский коммунистический союз молодежи (РКСМ).</a:t>
            </a:r>
          </a:p>
          <a:p>
            <a:r>
              <a:rPr lang="ru-RU" sz="1200" dirty="0">
                <a:solidFill>
                  <a:srgbClr val="343A40"/>
                </a:solidFill>
                <a:latin typeface="-apple-system"/>
              </a:rPr>
              <a:t>В 1924г. после смерти В.И. Ленина союз получил имя вождя – РКСМ имени Ленина, а в 1926г. был переименован во Всесоюзный ленинский коммунистический союз молодежи (ВЛКСМ).</a:t>
            </a:r>
          </a:p>
          <a:p>
            <a:r>
              <a:rPr lang="ru-RU" sz="1200" dirty="0">
                <a:solidFill>
                  <a:srgbClr val="343A40"/>
                </a:solidFill>
                <a:latin typeface="-apple-system"/>
              </a:rPr>
              <a:t>За 73 года через ряды комсомола прошло более 200 миллионов человек.</a:t>
            </a:r>
          </a:p>
          <a:p>
            <a:pPr lvl="0"/>
            <a:endParaRPr lang="ru-RU" sz="1400" dirty="0">
              <a:solidFill>
                <a:prstClr val="black"/>
              </a:solidFill>
            </a:endParaRPr>
          </a:p>
          <a:p>
            <a:pPr lvl="0"/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8808" y="2616042"/>
            <a:ext cx="445738" cy="445738"/>
          </a:xfrm>
          <a:prstGeom prst="rect">
            <a:avLst/>
          </a:prstGeom>
        </p:spPr>
      </p:pic>
      <p:pic>
        <p:nvPicPr>
          <p:cNvPr id="1026" name="Picture 2" descr="https://nachalo4ka.ru/wp-content/uploads/2014/07/listya-dub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533" y="1139357"/>
            <a:ext cx="1305701" cy="62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014" y="5087938"/>
            <a:ext cx="2787247" cy="13940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2696" y="32445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93635" y="34999"/>
            <a:ext cx="4392488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 fontAlgn="base"/>
            <a:r>
              <a:rPr lang="ru-RU" sz="1200" dirty="0"/>
              <a:t> </a:t>
            </a:r>
            <a:r>
              <a:rPr lang="ru-RU" sz="1600" dirty="0"/>
              <a:t>Т</a:t>
            </a:r>
            <a:r>
              <a:rPr lang="ru-RU" sz="1600" dirty="0" smtClean="0"/>
              <a:t>ворчество учащихся 5 А класса</a:t>
            </a:r>
          </a:p>
          <a:p>
            <a:pPr algn="ctr" fontAlgn="base"/>
            <a:r>
              <a:rPr lang="ru-RU" sz="1600" dirty="0" smtClean="0">
                <a:solidFill>
                  <a:srgbClr val="00B0F0"/>
                </a:solidFill>
              </a:rPr>
              <a:t>Путешествие в избу 19 века</a:t>
            </a:r>
            <a:endParaRPr lang="ru-RU" sz="1600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6489340" y="8807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011" y="3779912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4168156" y="6832580"/>
            <a:ext cx="2573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38" y="5087938"/>
            <a:ext cx="4249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29201" y="5747583"/>
            <a:ext cx="3291081" cy="26868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83" y="635021"/>
            <a:ext cx="2732150" cy="20491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685" y="569550"/>
            <a:ext cx="2720193" cy="204014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83" y="2987060"/>
            <a:ext cx="2852936" cy="213970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01014" y="2609696"/>
            <a:ext cx="1722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Лебедева Лада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4243400" y="2307850"/>
            <a:ext cx="2556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Созонтова Александра</a:t>
            </a:r>
            <a:endParaRPr lang="ru-RU" b="1" dirty="0"/>
          </a:p>
        </p:txBody>
      </p:sp>
      <p:sp>
        <p:nvSpPr>
          <p:cNvPr id="2048" name="TextBox 2047"/>
          <p:cNvSpPr txBox="1"/>
          <p:nvPr/>
        </p:nvSpPr>
        <p:spPr>
          <a:xfrm>
            <a:off x="901014" y="4804387"/>
            <a:ext cx="2611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Митрохин Александр</a:t>
            </a:r>
            <a:endParaRPr lang="ru-RU" dirty="0"/>
          </a:p>
        </p:txBody>
      </p:sp>
      <p:sp>
        <p:nvSpPr>
          <p:cNvPr id="2050" name="Прямоугольник 2049"/>
          <p:cNvSpPr/>
          <p:nvPr/>
        </p:nvSpPr>
        <p:spPr>
          <a:xfrm>
            <a:off x="4404619" y="8848693"/>
            <a:ext cx="1711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Лебедева Лада</a:t>
            </a:r>
          </a:p>
        </p:txBody>
      </p:sp>
      <p:sp>
        <p:nvSpPr>
          <p:cNvPr id="2052" name="TextBox 2051"/>
          <p:cNvSpPr txBox="1"/>
          <p:nvPr/>
        </p:nvSpPr>
        <p:spPr>
          <a:xfrm>
            <a:off x="6741368" y="4943456"/>
            <a:ext cx="116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778319" y="2720372"/>
            <a:ext cx="3006683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Русская изба просторна да хороша</a:t>
            </a:r>
            <a:r>
              <a:rPr lang="ru-RU" sz="1400" dirty="0" smtClean="0"/>
              <a:t>,</a:t>
            </a:r>
          </a:p>
          <a:p>
            <a:r>
              <a:rPr lang="ru-RU" sz="1400" dirty="0"/>
              <a:t>В гости всех приглашает она.</a:t>
            </a:r>
          </a:p>
          <a:p>
            <a:r>
              <a:rPr lang="ru-RU" sz="1400" dirty="0"/>
              <a:t>В избе комната одна,</a:t>
            </a:r>
          </a:p>
          <a:p>
            <a:r>
              <a:rPr lang="ru-RU" sz="1400" dirty="0"/>
              <a:t>Горницей названа она</a:t>
            </a:r>
            <a:r>
              <a:rPr lang="ru-RU" sz="1400" dirty="0" smtClean="0"/>
              <a:t>.</a:t>
            </a:r>
          </a:p>
          <a:p>
            <a:r>
              <a:rPr lang="ru-RU" sz="1400" dirty="0"/>
              <a:t>Один угол русская печь занимала,</a:t>
            </a:r>
          </a:p>
          <a:p>
            <a:r>
              <a:rPr lang="ru-RU" sz="1400" dirty="0"/>
              <a:t>Семью от бед оберегала</a:t>
            </a:r>
            <a:r>
              <a:rPr lang="ru-RU" sz="1400" dirty="0" smtClean="0"/>
              <a:t>.</a:t>
            </a:r>
          </a:p>
          <a:p>
            <a:r>
              <a:rPr lang="ru-RU" sz="1400" dirty="0"/>
              <a:t>Этот угол печным называли,</a:t>
            </a:r>
          </a:p>
          <a:p>
            <a:r>
              <a:rPr lang="ru-RU" sz="1400" dirty="0"/>
              <a:t>Царством женщин считали.</a:t>
            </a:r>
          </a:p>
          <a:p>
            <a:r>
              <a:rPr lang="ru-RU" sz="1400" dirty="0"/>
              <a:t>Здесь хозяюшки колыбельку качали,</a:t>
            </a:r>
          </a:p>
          <a:p>
            <a:r>
              <a:rPr lang="ru-RU" sz="1400" dirty="0"/>
              <a:t>В тепле старые да малые обитали.</a:t>
            </a:r>
          </a:p>
          <a:p>
            <a:r>
              <a:rPr lang="ru-RU" sz="1400" dirty="0"/>
              <a:t>Возле печки дети играли,</a:t>
            </a:r>
          </a:p>
          <a:p>
            <a:r>
              <a:rPr lang="ru-RU" sz="1400" dirty="0"/>
              <a:t>На </a:t>
            </a:r>
            <a:r>
              <a:rPr lang="ru-RU" sz="1400" dirty="0" err="1"/>
              <a:t>палатях</a:t>
            </a:r>
            <a:r>
              <a:rPr lang="ru-RU" sz="1400" dirty="0"/>
              <a:t> в тепле спали.</a:t>
            </a:r>
          </a:p>
          <a:p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757358" y="6308792"/>
            <a:ext cx="33423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ОКТЯБРЬ</a:t>
            </a:r>
          </a:p>
          <a:p>
            <a:r>
              <a:rPr lang="ru-RU" dirty="0"/>
              <a:t>Листва всю землю устилает,</a:t>
            </a:r>
            <a:br>
              <a:rPr lang="ru-RU" dirty="0"/>
            </a:br>
            <a:r>
              <a:rPr lang="ru-RU" dirty="0"/>
              <a:t>Рыжеют чёрные поля.</a:t>
            </a:r>
            <a:br>
              <a:rPr lang="ru-RU" dirty="0"/>
            </a:br>
            <a:r>
              <a:rPr lang="ru-RU" dirty="0"/>
              <a:t>И в серых тучах день скучает,</a:t>
            </a:r>
            <a:br>
              <a:rPr lang="ru-RU" dirty="0"/>
            </a:br>
            <a:r>
              <a:rPr lang="ru-RU" dirty="0"/>
              <a:t>И ветру сдались тополя.</a:t>
            </a:r>
            <a:br>
              <a:rPr lang="ru-RU" dirty="0"/>
            </a:br>
            <a:r>
              <a:rPr lang="ru-RU" dirty="0"/>
              <a:t>И вдруг, неведомо откуда,</a:t>
            </a:r>
            <a:br>
              <a:rPr lang="ru-RU" dirty="0"/>
            </a:br>
            <a:r>
              <a:rPr lang="ru-RU" dirty="0"/>
              <a:t>Среди осенней кутерьмы</a:t>
            </a:r>
            <a:br>
              <a:rPr lang="ru-RU" dirty="0"/>
            </a:br>
            <a:r>
              <a:rPr lang="ru-RU" dirty="0"/>
              <a:t>Зайчишка белоснежным чудом</a:t>
            </a:r>
            <a:br>
              <a:rPr lang="ru-RU" dirty="0"/>
            </a:br>
            <a:r>
              <a:rPr lang="ru-RU" dirty="0"/>
              <a:t>Несёт в поля клочок зимы.</a:t>
            </a:r>
            <a:br>
              <a:rPr lang="ru-RU" dirty="0"/>
            </a:br>
            <a:r>
              <a:rPr lang="ru-RU" dirty="0" smtClean="0"/>
              <a:t>                                     (</a:t>
            </a:r>
            <a:r>
              <a:rPr lang="ru-RU" dirty="0"/>
              <a:t>Г. Новицкая)</a:t>
            </a:r>
          </a:p>
        </p:txBody>
      </p:sp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719" y="7680629"/>
            <a:ext cx="1395492" cy="141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1088" y="4283504"/>
            <a:ext cx="2448272" cy="1080583"/>
          </a:xfrm>
          <a:prstGeom prst="rect">
            <a:avLst/>
          </a:prstGeom>
        </p:spPr>
      </p:pic>
      <p:graphicFrame>
        <p:nvGraphicFramePr>
          <p:cNvPr id="10" name="Объект 9"/>
          <p:cNvGraphicFramePr>
            <a:graphicFrameLocks noGrp="1"/>
          </p:cNvGraphicFramePr>
          <p:nvPr>
            <p:ph idx="1"/>
          </p:nvPr>
        </p:nvGraphicFramePr>
        <p:xfrm>
          <a:off x="8758240" y="2613519"/>
          <a:ext cx="215900" cy="3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" dirty="0">
                        <a:effectLst/>
                        <a:latin typeface="Calibri"/>
                      </a:endParaRPr>
                    </a:p>
                  </a:txBody>
                  <a:tcPr marL="1095" marR="1095" marT="1095" marB="1095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16243" y="3430186"/>
            <a:ext cx="299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	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9848000"/>
              </p:ext>
            </p:extLst>
          </p:nvPr>
        </p:nvGraphicFramePr>
        <p:xfrm>
          <a:off x="6516240" y="8682340"/>
          <a:ext cx="32412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4704" y="0"/>
            <a:ext cx="6093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5188" y="3430184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1027" name="Picture 3" descr="C:\Users\Исмагилова\Desktop\23 февраля\DSC0083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98" y="-7772400"/>
            <a:ext cx="2688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http://www.dolina-podarkov.ru/UserFiles/Files/zvezda_i_lenta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84984" y="24524"/>
            <a:ext cx="35972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0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11" y="824126"/>
            <a:ext cx="6096000" cy="11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9441" y="-69267"/>
            <a:ext cx="6099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 smtClean="0"/>
              <a:t>Изгелекк</a:t>
            </a:r>
            <a:r>
              <a:rPr lang="tt-RU" sz="2000" dirty="0" smtClean="0"/>
              <a:t>ә – изгелек, ә явызлыкка – гаделлек белән җавап бирергә  кирәк.</a:t>
            </a:r>
          </a:p>
          <a:p>
            <a:pPr algn="r"/>
            <a:r>
              <a:rPr lang="tt-RU" sz="1400" dirty="0"/>
              <a:t> </a:t>
            </a:r>
            <a:r>
              <a:rPr lang="tt-RU" sz="1400" dirty="0" smtClean="0"/>
              <a:t>                                                                  Конфу</a:t>
            </a:r>
            <a:r>
              <a:rPr lang="ru-RU" sz="1400" dirty="0" err="1" smtClean="0"/>
              <a:t>ций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340768" y="1000952"/>
            <a:ext cx="4824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>
                <a:solidFill>
                  <a:srgbClr val="333333"/>
                </a:solidFill>
                <a:latin typeface="Helvetica Neue"/>
              </a:rPr>
              <a:t>Иммунитетны</a:t>
            </a:r>
            <a:r>
              <a:rPr lang="ru-RU" sz="1400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400" b="1" dirty="0" err="1">
                <a:solidFill>
                  <a:srgbClr val="333333"/>
                </a:solidFill>
                <a:latin typeface="Helvetica Neue"/>
              </a:rPr>
              <a:t>ныгыту</a:t>
            </a:r>
            <a:r>
              <a:rPr lang="ru-RU" sz="1400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400" b="1" dirty="0" err="1">
                <a:solidFill>
                  <a:srgbClr val="333333"/>
                </a:solidFill>
                <a:latin typeface="Helvetica Neue"/>
              </a:rPr>
              <a:t>өчен</a:t>
            </a:r>
            <a:r>
              <a:rPr lang="ru-RU" sz="1400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400" b="1" dirty="0" err="1">
                <a:solidFill>
                  <a:srgbClr val="333333"/>
                </a:solidFill>
                <a:latin typeface="Helvetica Neue"/>
              </a:rPr>
              <a:t>җитез</a:t>
            </a:r>
            <a:r>
              <a:rPr lang="ru-RU" sz="1400" b="1" dirty="0">
                <a:solidFill>
                  <a:srgbClr val="333333"/>
                </a:solidFill>
                <a:latin typeface="Helvetica Neue"/>
              </a:rPr>
              <a:t> һәм </a:t>
            </a:r>
            <a:r>
              <a:rPr lang="ru-RU" sz="1400" b="1" dirty="0" err="1">
                <a:solidFill>
                  <a:srgbClr val="333333"/>
                </a:solidFill>
                <a:latin typeface="Helvetica Neue"/>
              </a:rPr>
              <a:t>арзан</a:t>
            </a:r>
            <a:r>
              <a:rPr lang="ru-RU" sz="1400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400" b="1" dirty="0" err="1">
                <a:solidFill>
                  <a:srgbClr val="333333"/>
                </a:solidFill>
                <a:latin typeface="Helvetica Neue"/>
              </a:rPr>
              <a:t>ысул</a:t>
            </a:r>
            <a:endParaRPr lang="ru-RU" sz="1400" b="1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3098" y="1204991"/>
            <a:ext cx="609987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Урамда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көзге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суыклар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башланды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арагызда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инде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“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мышык-мышык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”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килеп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“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әпчхи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!”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диеп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авырырга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чамалаучылар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да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бардыр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Салкын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тидереп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бер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дә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урын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өстендә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авырып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ятасы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килми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шул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Табиблар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бертавыштан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иммунитетыгызны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ныгытыз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!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диләр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Даруханәләрдән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ОРВИ, ОРЗ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авыруларын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 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кисәтү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өчен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төрле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препаратлар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витаминнар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сатып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алырга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кушалар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ru-RU" sz="1200" dirty="0" err="1" smtClean="0">
                <a:solidFill>
                  <a:srgbClr val="333333"/>
                </a:solidFill>
                <a:latin typeface="Helvetica Neue"/>
              </a:rPr>
              <a:t>Газетаны</a:t>
            </a:r>
            <a:r>
              <a:rPr lang="ru-RU" sz="1200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укучыларга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 smtClean="0">
                <a:solidFill>
                  <a:srgbClr val="333333"/>
                </a:solidFill>
                <a:latin typeface="Helvetica Neue"/>
              </a:rPr>
              <a:t>организмнары</a:t>
            </a:r>
            <a:r>
              <a:rPr lang="ru-RU" sz="1200" dirty="0" smtClean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ныгыту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өчен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өйдә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әзерләп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була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торган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сәламәтлек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рецептын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тәкъдим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 smtClean="0">
                <a:solidFill>
                  <a:srgbClr val="333333"/>
                </a:solidFill>
                <a:latin typeface="Helvetica Neue"/>
              </a:rPr>
              <a:t>итәбез</a:t>
            </a:r>
            <a:r>
              <a:rPr lang="ru-RU" sz="1200" dirty="0" smtClean="0">
                <a:solidFill>
                  <a:srgbClr val="333333"/>
                </a:solidFill>
                <a:latin typeface="Helvetica Neue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Иң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мөһиме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аны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әзерләве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бик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җиңел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һәм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көн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саен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кулланырга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була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</a:t>
            </a:r>
          </a:p>
          <a:p>
            <a:pPr algn="just"/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Бу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рецептны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ясар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өчен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имбир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тамыры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бал һәм лимон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кирәк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Әлеге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продуктлардан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ясалган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катнашма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иммунитетны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гына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күтәреп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калмыйча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салкын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тиюдән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саклый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өстәвенә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баш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авыртуын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да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басарга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ярдәм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итә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Моннан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кала,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организмны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холестериннан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төрле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паразитлардан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чистарта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яшәртә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ябыктыра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да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икән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әле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җитмәсә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</a:t>
            </a:r>
          </a:p>
          <a:p>
            <a:pPr algn="just"/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Имбир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лимон һәм бал –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витаминнар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капчыгы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ди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белгечләр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 Лимон С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витаминына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бик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бай, бал да составы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буенча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үзенчәлекле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продукт һәм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күп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төрле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авырулардан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шифа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Имбир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тамырында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микроэлементлар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аминокислоталар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эфир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майлары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бар,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моннан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кала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бу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үсемлекнең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тамыры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В3, В6, В9, С һәм А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витаминнарына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бай.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Болар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барысы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да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организмны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тонуста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тотарга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ярдәм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итә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төрле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вируслы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авыруларга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каршы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менә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дигән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чара.</a:t>
            </a:r>
          </a:p>
          <a:p>
            <a:pPr algn="just"/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Сәламәтлек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рецепты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өчен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ингридиентлар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:</a:t>
            </a:r>
          </a:p>
          <a:p>
            <a:pPr algn="just"/>
            <a:r>
              <a:rPr lang="ru-RU" sz="1200" dirty="0">
                <a:solidFill>
                  <a:srgbClr val="333333"/>
                </a:solidFill>
                <a:latin typeface="Helvetica Neue"/>
              </a:rPr>
              <a:t>*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имбир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(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тамыры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) — 300 грамм;</a:t>
            </a:r>
          </a:p>
          <a:p>
            <a:pPr algn="just"/>
            <a:r>
              <a:rPr lang="ru-RU" sz="1200" dirty="0">
                <a:solidFill>
                  <a:srgbClr val="333333"/>
                </a:solidFill>
                <a:latin typeface="Helvetica Neue"/>
              </a:rPr>
              <a:t>*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кабыгы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белән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бер-ике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  лимон;</a:t>
            </a:r>
          </a:p>
          <a:p>
            <a:pPr algn="just"/>
            <a:r>
              <a:rPr lang="ru-RU" sz="1200" dirty="0">
                <a:solidFill>
                  <a:srgbClr val="333333"/>
                </a:solidFill>
                <a:latin typeface="Helvetica Neue"/>
              </a:rPr>
              <a:t>* бал — 150-200 грамм.</a:t>
            </a:r>
          </a:p>
          <a:p>
            <a:pPr algn="just"/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Иң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элек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имбирне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кабыгыннан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чистартып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уртача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кыргычта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кырырга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яки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ит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тарткычтан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чыгарырга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кирәк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Лимонны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кайнар су белән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пешеклибез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төшләрен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алып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вак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кына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итеп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турыйбыз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Имбир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белән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лимонны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бергә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бутыйбыз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да,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шуның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өстенә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бал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агызып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әйбәтләп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болгатабыз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Килеп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чыккан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массаны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пыялы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савытка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тутырып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суыткычка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куябыз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Аны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шушы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савытында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2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айга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кадәр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сакларга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була</a:t>
            </a:r>
            <a:r>
              <a:rPr lang="ru-RU" sz="1400" dirty="0">
                <a:solidFill>
                  <a:srgbClr val="333333"/>
                </a:solidFill>
                <a:latin typeface="Helvetica Neue"/>
              </a:rPr>
              <a:t>.</a:t>
            </a:r>
            <a:endParaRPr lang="ru-RU" sz="14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9441" y="6228133"/>
            <a:ext cx="6096528" cy="12193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86211" y="6408067"/>
            <a:ext cx="28014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Биология </a:t>
            </a:r>
            <a:r>
              <a:rPr lang="ru-RU" sz="1400" dirty="0" err="1"/>
              <a:t>дәресендә</a:t>
            </a:r>
            <a:r>
              <a:rPr lang="ru-RU" sz="1400" dirty="0"/>
              <a:t> </a:t>
            </a:r>
            <a:r>
              <a:rPr lang="ru-RU" sz="1400" dirty="0" err="1"/>
              <a:t>укытучы</a:t>
            </a:r>
            <a:r>
              <a:rPr lang="ru-RU" sz="1400" dirty="0"/>
              <a:t> </a:t>
            </a:r>
            <a:r>
              <a:rPr lang="ru-RU" sz="1400" dirty="0" err="1"/>
              <a:t>сорау</a:t>
            </a:r>
            <a:r>
              <a:rPr lang="ru-RU" sz="1400" dirty="0"/>
              <a:t> </a:t>
            </a:r>
            <a:r>
              <a:rPr lang="ru-RU" sz="1400" dirty="0" err="1"/>
              <a:t>бирә</a:t>
            </a:r>
            <a:r>
              <a:rPr lang="ru-RU" sz="1400" dirty="0"/>
              <a:t>:</a:t>
            </a:r>
          </a:p>
          <a:p>
            <a:r>
              <a:rPr lang="ru-RU" sz="1400" dirty="0"/>
              <a:t>– </a:t>
            </a:r>
            <a:r>
              <a:rPr lang="ru-RU" sz="1400" dirty="0" err="1"/>
              <a:t>Йөрәк</a:t>
            </a:r>
            <a:r>
              <a:rPr lang="ru-RU" sz="1400" dirty="0"/>
              <a:t> </a:t>
            </a:r>
            <a:r>
              <a:rPr lang="ru-RU" sz="1400" dirty="0" err="1"/>
              <a:t>кайсы</a:t>
            </a:r>
            <a:r>
              <a:rPr lang="ru-RU" sz="1400" dirty="0"/>
              <a:t> </a:t>
            </a:r>
            <a:r>
              <a:rPr lang="ru-RU" sz="1400" dirty="0" err="1"/>
              <a:t>якта</a:t>
            </a:r>
            <a:r>
              <a:rPr lang="ru-RU" sz="1400" dirty="0"/>
              <a:t> </a:t>
            </a:r>
            <a:r>
              <a:rPr lang="ru-RU" sz="1400" dirty="0" err="1"/>
              <a:t>урнашкан</a:t>
            </a:r>
            <a:r>
              <a:rPr lang="ru-RU" sz="1400" dirty="0"/>
              <a:t>?</a:t>
            </a:r>
          </a:p>
          <a:p>
            <a:r>
              <a:rPr lang="ru-RU" sz="1400" dirty="0"/>
              <a:t>Ринат </a:t>
            </a:r>
            <a:r>
              <a:rPr lang="ru-RU" sz="1400" dirty="0" err="1"/>
              <a:t>кулын</a:t>
            </a:r>
            <a:r>
              <a:rPr lang="ru-RU" sz="1400" dirty="0"/>
              <a:t> </a:t>
            </a:r>
            <a:r>
              <a:rPr lang="ru-RU" sz="1400" dirty="0" err="1"/>
              <a:t>күтәрә</a:t>
            </a:r>
            <a:r>
              <a:rPr lang="ru-RU" sz="1400" dirty="0"/>
              <a:t>.</a:t>
            </a:r>
          </a:p>
          <a:p>
            <a:r>
              <a:rPr lang="ru-RU" sz="1400" dirty="0"/>
              <a:t>– Я, </a:t>
            </a:r>
            <a:r>
              <a:rPr lang="ru-RU" sz="1400" dirty="0" err="1"/>
              <a:t>әйтеп</a:t>
            </a:r>
            <a:r>
              <a:rPr lang="ru-RU" sz="1400" dirty="0"/>
              <a:t> кара.</a:t>
            </a:r>
          </a:p>
          <a:p>
            <a:r>
              <a:rPr lang="ru-RU" sz="1400" dirty="0"/>
              <a:t>– </a:t>
            </a:r>
            <a:r>
              <a:rPr lang="ru-RU" sz="1400" dirty="0" err="1"/>
              <a:t>Аны</a:t>
            </a:r>
            <a:r>
              <a:rPr lang="ru-RU" sz="1400" dirty="0"/>
              <a:t> да </a:t>
            </a:r>
            <a:r>
              <a:rPr lang="ru-RU" sz="1400" dirty="0" err="1"/>
              <a:t>белмәскә</a:t>
            </a:r>
            <a:r>
              <a:rPr lang="ru-RU" sz="1400" dirty="0"/>
              <a:t>. </a:t>
            </a:r>
            <a:r>
              <a:rPr lang="ru-RU" sz="1400" dirty="0" err="1"/>
              <a:t>Эчке</a:t>
            </a:r>
            <a:r>
              <a:rPr lang="ru-RU" sz="1400" dirty="0"/>
              <a:t> </a:t>
            </a:r>
            <a:r>
              <a:rPr lang="ru-RU" sz="1400" dirty="0" err="1"/>
              <a:t>якта</a:t>
            </a:r>
            <a:r>
              <a:rPr lang="ru-RU" sz="1400" dirty="0"/>
              <a:t>, </a:t>
            </a:r>
            <a:r>
              <a:rPr lang="ru-RU" sz="1400" dirty="0" err="1"/>
              <a:t>билгеле</a:t>
            </a:r>
            <a:r>
              <a:rPr lang="ru-RU" sz="1400" dirty="0"/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65104" y="6413891"/>
            <a:ext cx="26611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Шәһәр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кунагы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–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авыл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агаена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:</a:t>
            </a:r>
          </a:p>
          <a:p>
            <a:r>
              <a:rPr lang="ru-RU" sz="1200" dirty="0">
                <a:solidFill>
                  <a:srgbClr val="333333"/>
                </a:solidFill>
                <a:latin typeface="Helvetica Neue"/>
              </a:rPr>
              <a:t>–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Сезнең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ишек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алдында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сыер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бозау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кәҗәләр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сарыклар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күпме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кошлар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,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эт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белән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мәче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дә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бар.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ничек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сугышып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бетмиләр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?</a:t>
            </a:r>
          </a:p>
          <a:p>
            <a:r>
              <a:rPr lang="ru-RU" sz="1200" dirty="0">
                <a:solidFill>
                  <a:srgbClr val="333333"/>
                </a:solidFill>
                <a:latin typeface="Helvetica Neue"/>
              </a:rPr>
              <a:t>–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бит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кешеләр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түгел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… </a:t>
            </a:r>
            <a:r>
              <a:rPr lang="ru-RU" sz="1200" dirty="0" err="1">
                <a:solidFill>
                  <a:srgbClr val="333333"/>
                </a:solidFill>
                <a:latin typeface="Helvetica Neue"/>
              </a:rPr>
              <a:t>акыллылар</a:t>
            </a:r>
            <a:r>
              <a:rPr lang="ru-RU" sz="1200" dirty="0">
                <a:solidFill>
                  <a:srgbClr val="333333"/>
                </a:solidFill>
                <a:latin typeface="Helvetica Neue"/>
              </a:rPr>
              <a:t>.</a:t>
            </a:r>
            <a:endParaRPr lang="ru-RU" sz="12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64904" y="8100392"/>
            <a:ext cx="30243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>
                <a:solidFill>
                  <a:srgbClr val="333333"/>
                </a:solidFill>
                <a:latin typeface="Helvetica Neue"/>
              </a:rPr>
              <a:t>Берәү:</a:t>
            </a:r>
          </a:p>
          <a:p>
            <a:r>
              <a:rPr lang="ru-RU" sz="1200">
                <a:solidFill>
                  <a:srgbClr val="333333"/>
                </a:solidFill>
                <a:latin typeface="Helvetica Neue"/>
              </a:rPr>
              <a:t>— Мин урманда җиде бүре күрдем, дип әйтә, ди. – Шуларның икесе дә соры иде. Таяк алып ыргыткан идем, торды да чапты, — дип әйтә, ди.</a:t>
            </a:r>
            <a:endParaRPr lang="ru-RU" sz="1200" b="0" i="0">
              <a:solidFill>
                <a:srgbClr val="333333"/>
              </a:solidFill>
              <a:effectLst/>
              <a:latin typeface="Helvetica Neue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80170" y="6532147"/>
            <a:ext cx="1035069" cy="114848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6994" y="8100392"/>
            <a:ext cx="1109489" cy="982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69561" y="1290725"/>
            <a:ext cx="822994" cy="6495504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0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7" y="611565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5" y="8022609"/>
            <a:ext cx="5850617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5" y="8172400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83366" y="3910746"/>
            <a:ext cx="5922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 </a:t>
            </a:r>
            <a:r>
              <a:rPr lang="ru-RU" sz="1200" dirty="0" smtClean="0"/>
              <a:t>           </a:t>
            </a:r>
            <a:endParaRPr lang="ru-RU" sz="1200" i="1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46" y="8037667"/>
            <a:ext cx="1462678" cy="110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 descr="C:\Users\ПК\Pictures\о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528" y="8037667"/>
            <a:ext cx="1334424" cy="110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08" y="32234"/>
            <a:ext cx="5965279" cy="32107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9042" y="3142006"/>
            <a:ext cx="4182410" cy="87734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8795" y="3784539"/>
            <a:ext cx="5992297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 поведения школьников во время учебного процесса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снижения  риска заболевания 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коронавирусной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инфекцией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   При входе в школу обязательно проходить процедуру термометрии ;</a:t>
            </a:r>
          </a:p>
          <a:p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  При посещении туалета, гардероба и других мест не создавать массового скопления;</a:t>
            </a:r>
          </a:p>
          <a:p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   Часто обрабатывайте/мойте руки, используя  антисептические средства на спиртовой основе или мыло и воду;</a:t>
            </a:r>
          </a:p>
          <a:p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   При себе иметь влажные антибактериальные салфетки;</a:t>
            </a:r>
          </a:p>
          <a:p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   При кашле и чихании прикрывайте рот и нос рукой или  салфеткой  - сразу же выбрасывайте использованную салфетку и вымойте руки;</a:t>
            </a:r>
          </a:p>
          <a:p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   Старайтесь соблюдать социальную дистанцию и держитесь от людей на расстоянии как минимум 1.5 метра, особенно если у них кашель, насморк или другие признаки заболевания;</a:t>
            </a:r>
          </a:p>
          <a:p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   Не пожимайте руки и не обнимайтесь в качестве приветствия и прощания;</a:t>
            </a:r>
          </a:p>
          <a:p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   Дезинфицируйте гаджеты, оргтехнику и поверхности, к которым прикасаетесь.</a:t>
            </a:r>
          </a:p>
          <a:p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   Если у вас температура/жар, кашель, затрудненное дыхание, обратитесь к медицинскому работнику школы </a:t>
            </a:r>
            <a:r>
              <a:rPr lang="ru-RU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Латифуллиной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Эльвире </a:t>
            </a:r>
            <a:r>
              <a:rPr lang="ru-RU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Рифкатовне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2338</TotalTime>
  <Words>344</Words>
  <Application>Microsoft Office PowerPoint</Application>
  <PresentationFormat>Экран (4:3)</PresentationFormat>
  <Paragraphs>117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Лилия</cp:lastModifiedBy>
  <cp:revision>231</cp:revision>
  <cp:lastPrinted>2016-02-13T10:54:32Z</cp:lastPrinted>
  <dcterms:created xsi:type="dcterms:W3CDTF">2013-09-28T04:10:37Z</dcterms:created>
  <dcterms:modified xsi:type="dcterms:W3CDTF">2020-11-09T16:55:38Z</dcterms:modified>
</cp:coreProperties>
</file>